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5" r:id="rId15"/>
    <p:sldId id="271" r:id="rId16"/>
    <p:sldId id="273" r:id="rId17"/>
    <p:sldId id="276" r:id="rId18"/>
    <p:sldId id="274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6" r:id="rId27"/>
    <p:sldId id="283" r:id="rId28"/>
    <p:sldId id="284" r:id="rId29"/>
    <p:sldId id="285" r:id="rId30"/>
    <p:sldId id="287" r:id="rId31"/>
    <p:sldId id="288" r:id="rId32"/>
    <p:sldId id="290" r:id="rId33"/>
    <p:sldId id="289" r:id="rId34"/>
    <p:sldId id="548" r:id="rId35"/>
    <p:sldId id="291" r:id="rId36"/>
    <p:sldId id="546" r:id="rId37"/>
    <p:sldId id="549" r:id="rId38"/>
    <p:sldId id="551" r:id="rId39"/>
    <p:sldId id="550" r:id="rId40"/>
    <p:sldId id="552" r:id="rId41"/>
    <p:sldId id="553" r:id="rId42"/>
    <p:sldId id="554" r:id="rId43"/>
    <p:sldId id="555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565" r:id="rId54"/>
    <p:sldId id="566" r:id="rId55"/>
    <p:sldId id="567" r:id="rId56"/>
    <p:sldId id="568" r:id="rId57"/>
    <p:sldId id="569" r:id="rId58"/>
    <p:sldId id="57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860BA6-20B3-44FE-B35B-D32C3301B77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5"/>
            <p14:sldId id="271"/>
            <p14:sldId id="273"/>
            <p14:sldId id="276"/>
            <p14:sldId id="274"/>
            <p14:sldId id="272"/>
            <p14:sldId id="277"/>
            <p14:sldId id="278"/>
            <p14:sldId id="279"/>
            <p14:sldId id="280"/>
            <p14:sldId id="281"/>
            <p14:sldId id="282"/>
            <p14:sldId id="286"/>
            <p14:sldId id="283"/>
            <p14:sldId id="284"/>
            <p14:sldId id="285"/>
            <p14:sldId id="287"/>
            <p14:sldId id="288"/>
            <p14:sldId id="290"/>
            <p14:sldId id="289"/>
            <p14:sldId id="548"/>
            <p14:sldId id="291"/>
            <p14:sldId id="546"/>
            <p14:sldId id="549"/>
            <p14:sldId id="551"/>
            <p14:sldId id="550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derlinden, Lauren" initials="VL" lastIdx="1" clrIdx="0">
    <p:extLst>
      <p:ext uri="{19B8F6BF-5375-455C-9EA6-DF929625EA0E}">
        <p15:presenceInfo xmlns:p15="http://schemas.microsoft.com/office/powerpoint/2012/main" userId="S-1-5-21-3931225680-1871015619-2963001510-1698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FB5E-3B55-42F8-BA62-D55CCDB40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70CE-78F6-4F39-A5C4-15B90C07D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B8CD-BF6F-4DA8-A7E8-3E72D922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2BAAC-FF80-4C78-B8C3-CB7FC654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460AD-953B-4923-8DF1-471F71C6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1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19F9-13B5-4792-AE4E-5441FD7C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FF4B6-A832-4BC5-979E-C2D2EB986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1C51A-FA31-471B-AD05-0789AA5F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307DD-C4F2-457B-AEAB-76C7A44E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1C43-D039-4883-ABF5-791DF02B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3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6E58F-1647-4D68-A3FB-EFDA778A0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9D573-5DF0-4E87-9E65-06D89839F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7698-6A1D-4704-9C8A-14D6E491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3E95-7D03-4026-AD34-4B4D4D00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4E21F-6520-4A77-BB38-BB61612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8B5A-C24C-4F2C-9AF1-FA859832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D572-A32F-4B68-A340-A4363445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F88B-17AE-4D4C-93EC-78EAA546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82707-8DC6-4013-99FE-94079D6F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0147A-3745-4638-AC4D-7DDA83F3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1FC9-ACCD-4C18-AF28-41DD903D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B850-528E-4DBF-A741-A47DB92E9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B1017-7844-4658-8A3F-9FCC240C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7EE0F-5AAE-440B-817A-9164905B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2F32-D8C7-43E9-969E-0E10CEF7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5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7D07-C013-4082-9E16-22540B3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E3C2-C4DB-41EC-A3DC-4131DCF28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1A217-00AF-45E7-B5AB-525198345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D7314-D5C0-4D7B-B2C6-4AB387BB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214FB-4DC5-47EA-BD70-80FECF43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6A141-D224-42BA-B450-E437D9BD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2F60-2CCD-4E3B-B0ED-5EDA589E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0C4EB-85C1-4887-AA5F-CBAE8C0F0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4199C-04D7-4EE6-BE38-92731CB5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8E029-DA11-422F-8760-7F176DB24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8C94C-35CF-4312-BA5B-65A392BF7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4E926-E57B-4E41-87B7-8BF27211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D5A7E-8076-4B30-AD41-EDCCDEE7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006A6-0A49-4DF1-8577-A50FF6B4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0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454A-0AAE-42E8-8F3E-6C2FE27B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2EAA0-4B04-484E-A56D-0E27087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D7DEB-2AE4-4CF6-9D01-06B2246C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12A70-1A82-4AF1-94BE-AF36E2E3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9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FAECE-A838-49C4-AAC8-8600D544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CEACC-ABD1-415A-B073-B6D8F501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03C3-92D0-442F-9EF4-C3196602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6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7097-70DE-4DC8-A064-6242A44D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ECAF-2630-42D1-9109-0FE3FECF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D9927-47B9-473A-B29F-72938E80F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7BC7E-52D4-4069-8EDF-CFD87706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D122F-13C3-4A78-8F99-08ECA13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8F417-55A1-416A-B15A-66B8D74A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3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308C-6CE0-45F7-83E3-FE4D20B6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B6320-ACFE-4493-B070-015F065B1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DAB17-1AC7-4050-9014-FA117DCAB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C0F64-25CC-4428-89EA-18AC8FAA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EDCA0-8B77-4C74-BFC1-3B628A07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74E07-C532-4C23-8BDD-740AE989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039B9-36D6-497C-BF90-96881856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70A9-A749-44E0-B3E3-32234FE23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2CDC-629B-4ACB-AC08-451EB033E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EBC41-44DF-4CBC-B026-2EEDFAB96DA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D59D-8D7F-4B8E-9C5C-E3F14111A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8EE1C-A3BD-4341-A69C-DCF6C7BF6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97442-A277-4BE6-92D5-2EF72B807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0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F2B7-F2A2-4BF3-8CCA-5D043FD1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Multiple Testing &amp; Permutations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4E92A-BD53-48DB-9990-D41509F58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Lauren Vanderlinden, PhD, MS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T15 Postdoctoral Fellow Computational Biology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Division of Rheumatology &amp; Department of Biomedical Informatics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School of Medicine, University of Colorado Anschutz Medical Campus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CPBS 7602 - December 10, 2024</a:t>
            </a:r>
          </a:p>
        </p:txBody>
      </p:sp>
      <p:pic>
        <p:nvPicPr>
          <p:cNvPr id="1026" name="Picture 2" descr="University of Colorado Denver | History | Plexuss">
            <a:extLst>
              <a:ext uri="{FF2B5EF4-FFF2-40B4-BE49-F238E27FC236}">
                <a16:creationId xmlns:a16="http://schemas.microsoft.com/office/drawing/2014/main" id="{09426C7E-6DDB-400E-8519-72A85329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6" y="180974"/>
            <a:ext cx="2378951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5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71D8-C509-4D62-9C11-BFA68B81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several timepoints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02C8F-CF29-4AF1-B858-64A2A1B2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relevant endpoint is often measured at several time points, and it is tempting to test for differences as each time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59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DF9-2570-4F55-A329-6D531E5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within numerous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21C8-698E-49B3-BF24-3DB43EFD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It is tempting when results are not statistically significant in the total sample population to begin to break the sample populations into subgroups and check for statistical significance. 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But is becomes a slippery slope…</a:t>
            </a:r>
          </a:p>
          <a:p>
            <a:endParaRPr lang="en-US" dirty="0"/>
          </a:p>
        </p:txBody>
      </p:sp>
      <p:sp>
        <p:nvSpPr>
          <p:cNvPr id="4" name="sample…">
            <a:extLst>
              <a:ext uri="{FF2B5EF4-FFF2-40B4-BE49-F238E27FC236}">
                <a16:creationId xmlns:a16="http://schemas.microsoft.com/office/drawing/2014/main" id="{7239FD78-C786-4504-8C86-0D9D9833448B}"/>
              </a:ext>
            </a:extLst>
          </p:cNvPr>
          <p:cNvSpPr txBox="1"/>
          <p:nvPr/>
        </p:nvSpPr>
        <p:spPr>
          <a:xfrm>
            <a:off x="4618038" y="3854450"/>
            <a:ext cx="1069975" cy="59213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dirty="0"/>
              <a:t>sample</a:t>
            </a:r>
          </a:p>
          <a:p>
            <a:pPr>
              <a:defRPr sz="2400"/>
            </a:pPr>
            <a:r>
              <a:rPr sz="1687" dirty="0"/>
              <a:t>population</a:t>
            </a:r>
          </a:p>
        </p:txBody>
      </p:sp>
      <p:sp>
        <p:nvSpPr>
          <p:cNvPr id="5" name="males">
            <a:extLst>
              <a:ext uri="{FF2B5EF4-FFF2-40B4-BE49-F238E27FC236}">
                <a16:creationId xmlns:a16="http://schemas.microsoft.com/office/drawing/2014/main" id="{D9122372-4465-4D03-8E02-4BAFDEE38E03}"/>
              </a:ext>
            </a:extLst>
          </p:cNvPr>
          <p:cNvSpPr txBox="1"/>
          <p:nvPr/>
        </p:nvSpPr>
        <p:spPr>
          <a:xfrm>
            <a:off x="4165600" y="4716463"/>
            <a:ext cx="647700" cy="331787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males</a:t>
            </a:r>
          </a:p>
        </p:txBody>
      </p:sp>
      <p:sp>
        <p:nvSpPr>
          <p:cNvPr id="6" name="females">
            <a:extLst>
              <a:ext uri="{FF2B5EF4-FFF2-40B4-BE49-F238E27FC236}">
                <a16:creationId xmlns:a16="http://schemas.microsoft.com/office/drawing/2014/main" id="{11F99FEE-0BD9-490D-99B8-120A460471EE}"/>
              </a:ext>
            </a:extLst>
          </p:cNvPr>
          <p:cNvSpPr txBox="1"/>
          <p:nvPr/>
        </p:nvSpPr>
        <p:spPr>
          <a:xfrm>
            <a:off x="5392738" y="4716463"/>
            <a:ext cx="827087" cy="331787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females</a:t>
            </a:r>
          </a:p>
        </p:txBody>
      </p:sp>
      <p:sp>
        <p:nvSpPr>
          <p:cNvPr id="7" name="young">
            <a:extLst>
              <a:ext uri="{FF2B5EF4-FFF2-40B4-BE49-F238E27FC236}">
                <a16:creationId xmlns:a16="http://schemas.microsoft.com/office/drawing/2014/main" id="{8D4CE9B3-A7CD-4DCA-9D72-625F832D2570}"/>
              </a:ext>
            </a:extLst>
          </p:cNvPr>
          <p:cNvSpPr txBox="1"/>
          <p:nvPr/>
        </p:nvSpPr>
        <p:spPr>
          <a:xfrm>
            <a:off x="3089275" y="5592763"/>
            <a:ext cx="660400" cy="33020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young</a:t>
            </a:r>
          </a:p>
        </p:txBody>
      </p:sp>
      <p:sp>
        <p:nvSpPr>
          <p:cNvPr id="8" name="middle…">
            <a:extLst>
              <a:ext uri="{FF2B5EF4-FFF2-40B4-BE49-F238E27FC236}">
                <a16:creationId xmlns:a16="http://schemas.microsoft.com/office/drawing/2014/main" id="{16168DC4-9B0F-4375-8C42-BB47F0F2050E}"/>
              </a:ext>
            </a:extLst>
          </p:cNvPr>
          <p:cNvSpPr txBox="1"/>
          <p:nvPr/>
        </p:nvSpPr>
        <p:spPr>
          <a:xfrm>
            <a:off x="3803650" y="5462588"/>
            <a:ext cx="708025" cy="59055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dirty="0"/>
              <a:t>middle</a:t>
            </a:r>
          </a:p>
          <a:p>
            <a:pPr>
              <a:defRPr sz="2400"/>
            </a:pPr>
            <a:r>
              <a:rPr sz="1687" dirty="0"/>
              <a:t>aged</a:t>
            </a:r>
          </a:p>
        </p:txBody>
      </p:sp>
      <p:sp>
        <p:nvSpPr>
          <p:cNvPr id="9" name="old">
            <a:extLst>
              <a:ext uri="{FF2B5EF4-FFF2-40B4-BE49-F238E27FC236}">
                <a16:creationId xmlns:a16="http://schemas.microsoft.com/office/drawing/2014/main" id="{C9D7B425-40E4-4F89-BC08-AB1C7A4CA93E}"/>
              </a:ext>
            </a:extLst>
          </p:cNvPr>
          <p:cNvSpPr txBox="1"/>
          <p:nvPr/>
        </p:nvSpPr>
        <p:spPr>
          <a:xfrm>
            <a:off x="4654550" y="5592763"/>
            <a:ext cx="360363" cy="33020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old</a:t>
            </a:r>
          </a:p>
        </p:txBody>
      </p:sp>
      <p:sp>
        <p:nvSpPr>
          <p:cNvPr id="10" name="young">
            <a:extLst>
              <a:ext uri="{FF2B5EF4-FFF2-40B4-BE49-F238E27FC236}">
                <a16:creationId xmlns:a16="http://schemas.microsoft.com/office/drawing/2014/main" id="{00EB77DB-70FD-477C-9CC8-DCAE87E67ABF}"/>
              </a:ext>
            </a:extLst>
          </p:cNvPr>
          <p:cNvSpPr txBox="1"/>
          <p:nvPr/>
        </p:nvSpPr>
        <p:spPr>
          <a:xfrm>
            <a:off x="5297488" y="5592763"/>
            <a:ext cx="660400" cy="33020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young</a:t>
            </a:r>
          </a:p>
        </p:txBody>
      </p:sp>
      <p:sp>
        <p:nvSpPr>
          <p:cNvPr id="11" name="middle…">
            <a:extLst>
              <a:ext uri="{FF2B5EF4-FFF2-40B4-BE49-F238E27FC236}">
                <a16:creationId xmlns:a16="http://schemas.microsoft.com/office/drawing/2014/main" id="{264F3228-E31C-4ACC-9900-BFEAE46C6D44}"/>
              </a:ext>
            </a:extLst>
          </p:cNvPr>
          <p:cNvSpPr txBox="1"/>
          <p:nvPr/>
        </p:nvSpPr>
        <p:spPr>
          <a:xfrm>
            <a:off x="6011863" y="5462588"/>
            <a:ext cx="708025" cy="59055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dirty="0"/>
              <a:t>middle</a:t>
            </a:r>
          </a:p>
          <a:p>
            <a:pPr>
              <a:defRPr sz="2400"/>
            </a:pPr>
            <a:r>
              <a:rPr sz="1687" dirty="0"/>
              <a:t>aged</a:t>
            </a:r>
          </a:p>
        </p:txBody>
      </p:sp>
      <p:sp>
        <p:nvSpPr>
          <p:cNvPr id="12" name="old">
            <a:extLst>
              <a:ext uri="{FF2B5EF4-FFF2-40B4-BE49-F238E27FC236}">
                <a16:creationId xmlns:a16="http://schemas.microsoft.com/office/drawing/2014/main" id="{428D27C4-7546-4FF5-BC48-924275F96E7D}"/>
              </a:ext>
            </a:extLst>
          </p:cNvPr>
          <p:cNvSpPr txBox="1"/>
          <p:nvPr/>
        </p:nvSpPr>
        <p:spPr>
          <a:xfrm>
            <a:off x="6862763" y="5592763"/>
            <a:ext cx="360362" cy="33020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sz="1687" dirty="0"/>
              <a:t>old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60FE1735-11E5-4AE7-97AA-863900799369}"/>
              </a:ext>
            </a:extLst>
          </p:cNvPr>
          <p:cNvSpPr/>
          <p:nvPr/>
        </p:nvSpPr>
        <p:spPr>
          <a:xfrm flipH="1">
            <a:off x="4505325" y="4416425"/>
            <a:ext cx="671513" cy="32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FFAB913E-396D-4968-95FB-2B6AE660E974}"/>
              </a:ext>
            </a:extLst>
          </p:cNvPr>
          <p:cNvSpPr/>
          <p:nvPr/>
        </p:nvSpPr>
        <p:spPr>
          <a:xfrm>
            <a:off x="5162550" y="4413250"/>
            <a:ext cx="673100" cy="32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44D1F5EB-714F-44C5-914D-40C21207E520}"/>
              </a:ext>
            </a:extLst>
          </p:cNvPr>
          <p:cNvSpPr/>
          <p:nvPr/>
        </p:nvSpPr>
        <p:spPr>
          <a:xfrm flipH="1">
            <a:off x="3416300" y="4979988"/>
            <a:ext cx="1089025" cy="5810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D0162BA5-C8AC-4947-99D0-329F1E0A7BA0}"/>
              </a:ext>
            </a:extLst>
          </p:cNvPr>
          <p:cNvSpPr/>
          <p:nvPr/>
        </p:nvSpPr>
        <p:spPr>
          <a:xfrm>
            <a:off x="4510088" y="4953000"/>
            <a:ext cx="369887" cy="6318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B13919EC-2D6B-4759-83A4-C09E5B209E01}"/>
              </a:ext>
            </a:extLst>
          </p:cNvPr>
          <p:cNvSpPr/>
          <p:nvPr/>
        </p:nvSpPr>
        <p:spPr>
          <a:xfrm flipH="1">
            <a:off x="4248150" y="4987925"/>
            <a:ext cx="265113" cy="560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4DF063F7-B460-48FF-9159-B547127ED77D}"/>
              </a:ext>
            </a:extLst>
          </p:cNvPr>
          <p:cNvSpPr/>
          <p:nvPr/>
        </p:nvSpPr>
        <p:spPr>
          <a:xfrm flipH="1">
            <a:off x="5470525" y="4968875"/>
            <a:ext cx="325438" cy="5921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08324012-350E-4F94-BDA7-DEFCE51E8F81}"/>
              </a:ext>
            </a:extLst>
          </p:cNvPr>
          <p:cNvSpPr/>
          <p:nvPr/>
        </p:nvSpPr>
        <p:spPr>
          <a:xfrm>
            <a:off x="5829300" y="5002213"/>
            <a:ext cx="1104900" cy="582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3E792F1C-8551-4346-AF47-976A92DFB492}"/>
              </a:ext>
            </a:extLst>
          </p:cNvPr>
          <p:cNvSpPr/>
          <p:nvPr/>
        </p:nvSpPr>
        <p:spPr>
          <a:xfrm>
            <a:off x="5800725" y="5000625"/>
            <a:ext cx="501650" cy="5476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243486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0C089A-2E47-4CD2-BF2F-1918BACB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Expected distribution of p-values in multiple testing scenarios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B0F0-49FE-4103-92EA-E263B93A8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0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C6706-B5AE-43B5-BABD-3085E194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Distribution of p-values when no true effect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09CBC-B167-49E0-A30B-805BDC124C5B}"/>
              </a:ext>
            </a:extLst>
          </p:cNvPr>
          <p:cNvSpPr txBox="1"/>
          <p:nvPr/>
        </p:nvSpPr>
        <p:spPr>
          <a:xfrm>
            <a:off x="1085850" y="4181475"/>
            <a:ext cx="37759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UNIFORM </a:t>
            </a:r>
          </a:p>
          <a:p>
            <a:r>
              <a:rPr lang="en-US" sz="4800" dirty="0"/>
              <a:t>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947EB-084E-49A8-A216-9F2B87F5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1802397"/>
            <a:ext cx="6163179" cy="4865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B6CF9-8896-48D9-AB30-991CC82B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561014"/>
            <a:ext cx="5391151" cy="21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1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B12E-236A-4FC0-8626-6A08ABC8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p-values when true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F425F-40A5-402B-85FE-81948F91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94" y="2047874"/>
            <a:ext cx="5635009" cy="444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0B109-F42F-46B7-82CB-725B4C0C6B7F}"/>
              </a:ext>
            </a:extLst>
          </p:cNvPr>
          <p:cNvSpPr txBox="1"/>
          <p:nvPr/>
        </p:nvSpPr>
        <p:spPr>
          <a:xfrm>
            <a:off x="1771650" y="4762500"/>
            <a:ext cx="2731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of group A = 0</a:t>
            </a:r>
          </a:p>
          <a:p>
            <a:r>
              <a:rPr lang="en-US" sz="2400" dirty="0"/>
              <a:t>Mean of group B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F9476-952B-4E6D-A05B-2730B5E6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72660"/>
            <a:ext cx="5669347" cy="22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EC48-874A-4C4D-AAAE-590A38BD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p-values when true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DF565-9C7F-4861-98B0-7B1A985C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67" y="2019300"/>
            <a:ext cx="5490212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E5452-7AE4-494B-A9D8-87F4BF91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846344"/>
            <a:ext cx="5783024" cy="210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1D0FE-A2E6-4803-869A-1454DA77EE72}"/>
              </a:ext>
            </a:extLst>
          </p:cNvPr>
          <p:cNvSpPr txBox="1"/>
          <p:nvPr/>
        </p:nvSpPr>
        <p:spPr>
          <a:xfrm>
            <a:off x="1771650" y="4762500"/>
            <a:ext cx="2731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of group A = 0</a:t>
            </a:r>
          </a:p>
          <a:p>
            <a:r>
              <a:rPr lang="en-US" sz="2400" dirty="0"/>
              <a:t>Mean of group B = 1</a:t>
            </a:r>
          </a:p>
        </p:txBody>
      </p:sp>
    </p:spTree>
    <p:extLst>
      <p:ext uri="{BB962C8B-B14F-4D97-AF65-F5344CB8AC3E}">
        <p14:creationId xmlns:p14="http://schemas.microsoft.com/office/powerpoint/2010/main" val="116411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EC48-874A-4C4D-AAAE-590A38BD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p-values when true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1D0FE-A2E6-4803-869A-1454DA77EE72}"/>
              </a:ext>
            </a:extLst>
          </p:cNvPr>
          <p:cNvSpPr txBox="1"/>
          <p:nvPr/>
        </p:nvSpPr>
        <p:spPr>
          <a:xfrm>
            <a:off x="1771650" y="4762500"/>
            <a:ext cx="31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of group A = 0</a:t>
            </a:r>
          </a:p>
          <a:p>
            <a:r>
              <a:rPr lang="en-US" sz="2400" dirty="0"/>
              <a:t>Mean of group B = 0.75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7F3CD-5EFD-434B-852E-0C9360EB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01" y="2247900"/>
            <a:ext cx="5152352" cy="4067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DE88A-13E8-4C10-80EE-103C0D5A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834662"/>
            <a:ext cx="5896545" cy="24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7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3078-BF2E-4773-A076-0578184A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of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7175E-F850-4F6F-B48F-E298BB25E79A}"/>
              </a:ext>
            </a:extLst>
          </p:cNvPr>
          <p:cNvSpPr txBox="1"/>
          <p:nvPr/>
        </p:nvSpPr>
        <p:spPr>
          <a:xfrm>
            <a:off x="504825" y="2905124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do not have a nice color coded 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588FC-4D6B-4E9D-B70E-F78F1DB0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456265"/>
            <a:ext cx="8088569" cy="51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7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3078-BF2E-4773-A076-0578184A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of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40C4D-FB91-4366-B6D8-301D712C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25" y="1500056"/>
            <a:ext cx="6347092" cy="5010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7175E-F850-4F6F-B48F-E298BB25E79A}"/>
              </a:ext>
            </a:extLst>
          </p:cNvPr>
          <p:cNvSpPr txBox="1"/>
          <p:nvPr/>
        </p:nvSpPr>
        <p:spPr>
          <a:xfrm>
            <a:off x="895350" y="2285999"/>
            <a:ext cx="4133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reality, we will be looking at a distribution like this.</a:t>
            </a:r>
          </a:p>
          <a:p>
            <a:endParaRPr lang="en-US" sz="2800" dirty="0"/>
          </a:p>
          <a:p>
            <a:r>
              <a:rPr lang="en-US" sz="2800" dirty="0"/>
              <a:t>So how do we know what are true differences and what are not? </a:t>
            </a:r>
          </a:p>
        </p:txBody>
      </p:sp>
    </p:spTree>
    <p:extLst>
      <p:ext uri="{BB962C8B-B14F-4D97-AF65-F5344CB8AC3E}">
        <p14:creationId xmlns:p14="http://schemas.microsoft.com/office/powerpoint/2010/main" val="28509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612F-2416-4F48-B419-685A4F26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5FEA9-93B0-4288-BCAF-21E0C765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3400" dirty="0">
                <a:ea typeface="ＭＳ Ｐゴシック" panose="020B0600070205080204" pitchFamily="34" charset="-128"/>
              </a:rPr>
              <a:t>The Q-Q plot is a graphical representation of the deviation of the observed p-values from the null hypothesis: the observed p-values for each SNP are sorted from largest to smallest and plotted against expected values from a uniform distribution. </a:t>
            </a: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1259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649-6F0D-444D-9D58-7CB0DFAB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F4728-0F45-4DBF-B169-0D94641B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testing burden</a:t>
            </a:r>
          </a:p>
          <a:p>
            <a:r>
              <a:rPr lang="en-US" dirty="0"/>
              <a:t>Inflation factor</a:t>
            </a:r>
          </a:p>
          <a:p>
            <a:r>
              <a:rPr lang="en-US" dirty="0"/>
              <a:t>Methods to adjust for multiple testing</a:t>
            </a:r>
          </a:p>
          <a:p>
            <a:r>
              <a:rPr lang="en-US" dirty="0"/>
              <a:t>Permutations</a:t>
            </a:r>
          </a:p>
          <a:p>
            <a:r>
              <a:rPr lang="en-US" dirty="0"/>
              <a:t>Hands on activity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6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F6BC-45BA-420D-A60B-A8C1D8F00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Q-Q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F409-42BA-4739-8A97-8ED83A73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Bef>
                <a:spcPts val="1500"/>
              </a:spcBef>
              <a:buFont typeface="Gill Sans" pitchFamily="3" charset="0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Rank observed p-values</a:t>
            </a:r>
          </a:p>
          <a:p>
            <a:pPr marL="514350" indent="-514350">
              <a:spcBef>
                <a:spcPts val="1500"/>
              </a:spcBef>
              <a:buFont typeface="Gill Sans" pitchFamily="3" charset="0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Calculate expected p-value based on the value at the same rank when assuming a uniform distribution</a:t>
            </a:r>
          </a:p>
          <a:p>
            <a:pPr marL="514350" indent="-514350">
              <a:spcBef>
                <a:spcPts val="1500"/>
              </a:spcBef>
              <a:buFont typeface="Gill Sans" pitchFamily="3" charset="0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Plot expected p-value (x-axis) vs. observed p-value (y-axis) – often use the negative log base 10 transformation of both</a:t>
            </a:r>
          </a:p>
          <a:p>
            <a:pPr marL="514350" indent="-514350">
              <a:spcBef>
                <a:spcPts val="1500"/>
              </a:spcBef>
              <a:buFont typeface="Gill Sans" pitchFamily="3" charset="0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</a:rPr>
              <a:t>Examine differences between expected and observed by comparing to a line with 0 intercept and a slope of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3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5668-7D4A-4399-B64B-4191DEC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Q-Q plot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FC343-E8A1-4334-AF66-8F358E41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0" y="1581149"/>
            <a:ext cx="5518921" cy="2895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5B499A-0427-415E-8A27-6C4924C2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1606384"/>
            <a:ext cx="6182229" cy="4880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35352-6A38-43FC-AED2-E4BFD85D6AA9}"/>
              </a:ext>
            </a:extLst>
          </p:cNvPr>
          <p:cNvSpPr txBox="1"/>
          <p:nvPr/>
        </p:nvSpPr>
        <p:spPr>
          <a:xfrm>
            <a:off x="1438275" y="5067300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</a:t>
            </a:r>
            <a:r>
              <a:rPr lang="en-US" dirty="0" err="1"/>
              <a:t>observered</a:t>
            </a:r>
            <a:r>
              <a:rPr lang="en-US" dirty="0"/>
              <a:t> p-values are following the red dotted line very nicely</a:t>
            </a:r>
          </a:p>
        </p:txBody>
      </p:sp>
    </p:spTree>
    <p:extLst>
      <p:ext uri="{BB962C8B-B14F-4D97-AF65-F5344CB8AC3E}">
        <p14:creationId xmlns:p14="http://schemas.microsoft.com/office/powerpoint/2010/main" val="131898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5668-7D4A-4399-B64B-4191DEC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Q-Q plot in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35352-6A38-43FC-AED2-E4BFD85D6AA9}"/>
              </a:ext>
            </a:extLst>
          </p:cNvPr>
          <p:cNvSpPr txBox="1"/>
          <p:nvPr/>
        </p:nvSpPr>
        <p:spPr>
          <a:xfrm>
            <a:off x="1104900" y="5057775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people would refer to as being “inflated”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AE694-155F-451F-BD29-4BCE8E61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53" y="1533525"/>
            <a:ext cx="6346925" cy="501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471F8-C996-4D04-81A3-34A981E0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482780"/>
            <a:ext cx="5639524" cy="27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8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5668-7D4A-4399-B64B-4191DEC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Q-Q plot in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35352-6A38-43FC-AED2-E4BFD85D6AA9}"/>
              </a:ext>
            </a:extLst>
          </p:cNvPr>
          <p:cNvSpPr txBox="1"/>
          <p:nvPr/>
        </p:nvSpPr>
        <p:spPr>
          <a:xfrm>
            <a:off x="1609725" y="5248275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you typically should see. Closely following the line and then a spout at the tail end.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B242AE-E075-4352-8744-ABBAA729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5" y="1323974"/>
            <a:ext cx="6974185" cy="3615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BE543-01DE-415C-AF30-86BCA192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00" y="1647825"/>
            <a:ext cx="588840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B303-E03A-4DD1-B15F-52008AC4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Inflation Factor 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9F93B-E4E0-462F-BF36-E031A9A1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Assumption 1: </a:t>
            </a:r>
            <a:r>
              <a:rPr lang="en-US" dirty="0"/>
              <a:t>The majority of test statistics should follow the null distribution.  </a:t>
            </a:r>
          </a:p>
          <a:p>
            <a:r>
              <a:rPr lang="en-US" b="1" dirty="0"/>
              <a:t>Assumption 2: </a:t>
            </a:r>
            <a:r>
              <a:rPr lang="en-US" dirty="0"/>
              <a:t> Markers are independent, which might not hold in terms of SNPs (high LD) or other ‘</a:t>
            </a:r>
            <a:r>
              <a:rPr lang="en-US" dirty="0" err="1"/>
              <a:t>omic</a:t>
            </a:r>
            <a:r>
              <a:rPr lang="en-US" dirty="0"/>
              <a:t> markers.  </a:t>
            </a:r>
          </a:p>
          <a:p>
            <a:r>
              <a:rPr lang="en-US" dirty="0"/>
              <a:t>The </a:t>
            </a:r>
            <a:r>
              <a:rPr lang="en-US" b="1" dirty="0"/>
              <a:t>genomic inflation factor (λ): </a:t>
            </a:r>
            <a:r>
              <a:rPr lang="en-US" dirty="0"/>
              <a:t>is a metric used to assess whether a set of test statistics (e.g., from a genome-wide association study) deviates from the null hypothesis.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to detect population stratification or technical artifacts that may inflate test statistics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F928F9-50E2-460C-8EE7-F6D40A4503EA}"/>
                  </a:ext>
                </a:extLst>
              </p:cNvPr>
              <p:cNvSpPr txBox="1"/>
              <p:nvPr/>
            </p:nvSpPr>
            <p:spPr>
              <a:xfrm>
                <a:off x="2971800" y="4705350"/>
                <a:ext cx="6037422" cy="805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𝑀𝑒𝑑𝑖𝑎𝑛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𝑂𝑏𝑠𝑒𝑟𝑣𝑒𝑑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𝑀𝑒𝑑𝑖𝑎𝑛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𝐸𝑥𝑝𝑒𝑐𝑡𝑒𝑑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𝑈𝑛𝑑𝑒𝑟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𝑁𝑢𝑙𝑙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F928F9-50E2-460C-8EE7-F6D40A45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05350"/>
                <a:ext cx="6037422" cy="805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7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6CA1-1EC3-46E5-A4E8-30321F9F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R/Code to Calculate </a:t>
            </a:r>
            <a:r>
              <a:rPr lang="el-GR" dirty="0"/>
              <a:t>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2A56D-8D5C-43D9-8066-3D46DA96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2" y="1585688"/>
            <a:ext cx="6058746" cy="321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D8363-DEDC-48D9-8269-7421839B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2" y="5305377"/>
            <a:ext cx="3982006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17AF7-A21D-4259-AF73-EA6039FB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625" y="1685924"/>
            <a:ext cx="6135550" cy="4843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27382-2456-48CE-896C-72C2E5C7B1E9}"/>
              </a:ext>
            </a:extLst>
          </p:cNvPr>
          <p:cNvSpPr txBox="1"/>
          <p:nvPr/>
        </p:nvSpPr>
        <p:spPr>
          <a:xfrm>
            <a:off x="7353300" y="2352675"/>
            <a:ext cx="193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Solid red line is where the median of p-values is located </a:t>
            </a:r>
          </a:p>
        </p:txBody>
      </p:sp>
    </p:spTree>
    <p:extLst>
      <p:ext uri="{BB962C8B-B14F-4D97-AF65-F5344CB8AC3E}">
        <p14:creationId xmlns:p14="http://schemas.microsoft.com/office/powerpoint/2010/main" val="57182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EAA5-A970-4891-B441-20782EA7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 Q-Q plots – with Differential Expression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25D813-BCC5-4398-9F24-C76014B1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479675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A644157-EA97-44EB-BF63-E1EA9418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07" y="2479675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C6B497-1297-42E7-8A8B-EC98E865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2479675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F5245-552F-4AEF-9EA6-F2CA4A05A279}"/>
              </a:ext>
            </a:extLst>
          </p:cNvPr>
          <p:cNvSpPr txBox="1"/>
          <p:nvPr/>
        </p:nvSpPr>
        <p:spPr>
          <a:xfrm>
            <a:off x="1328738" y="2400300"/>
            <a:ext cx="1860550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Few DE Genes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C14B8-2638-46C0-8F21-355370959A23}"/>
              </a:ext>
            </a:extLst>
          </p:cNvPr>
          <p:cNvSpPr txBox="1"/>
          <p:nvPr/>
        </p:nvSpPr>
        <p:spPr>
          <a:xfrm>
            <a:off x="5037932" y="2400300"/>
            <a:ext cx="1860550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More DE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E6745-85DC-46DC-8950-1285EC371023}"/>
              </a:ext>
            </a:extLst>
          </p:cNvPr>
          <p:cNvSpPr txBox="1"/>
          <p:nvPr/>
        </p:nvSpPr>
        <p:spPr>
          <a:xfrm>
            <a:off x="8747919" y="2400300"/>
            <a:ext cx="1858963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Lots of DE Genes</a:t>
            </a:r>
          </a:p>
        </p:txBody>
      </p:sp>
    </p:spTree>
    <p:extLst>
      <p:ext uri="{BB962C8B-B14F-4D97-AF65-F5344CB8AC3E}">
        <p14:creationId xmlns:p14="http://schemas.microsoft.com/office/powerpoint/2010/main" val="232067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C4141E-8366-4C28-AAFE-B3B18070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Avoid False Positives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64BD74-1D4D-41FB-9687-8FBC84BD0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Testing Adjustment</a:t>
            </a:r>
          </a:p>
        </p:txBody>
      </p:sp>
    </p:spTree>
    <p:extLst>
      <p:ext uri="{BB962C8B-B14F-4D97-AF65-F5344CB8AC3E}">
        <p14:creationId xmlns:p14="http://schemas.microsoft.com/office/powerpoint/2010/main" val="409548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936DA-EAB5-4D9B-8A98-CCC11576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 a single (‘omnibus’) test to avoid a series of pairwise comparisons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B4165-1D71-4396-9430-CFE502C2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endParaRPr lang="en-US" altLang="en-US" i="1" dirty="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altLang="en-US" i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Multiple treatments</a:t>
            </a:r>
            <a:r>
              <a:rPr lang="en-US" altLang="en-US" dirty="0">
                <a:ea typeface="ＭＳ Ｐゴシック" panose="020B0600070205080204" pitchFamily="34" charset="-128"/>
              </a:rPr>
              <a:t> - e.g., ANOVA, chi-square with more than two groups, multiple regression, …</a:t>
            </a:r>
          </a:p>
          <a:p>
            <a:pPr>
              <a:spcBef>
                <a:spcPts val="2400"/>
              </a:spcBef>
            </a:pPr>
            <a:r>
              <a:rPr lang="en-US" altLang="en-US" i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Multiple endpoints</a:t>
            </a:r>
            <a:r>
              <a:rPr lang="en-US" altLang="en-US" dirty="0">
                <a:ea typeface="ＭＳ Ｐゴシック" panose="020B0600070205080204" pitchFamily="34" charset="-128"/>
              </a:rPr>
              <a:t> - multivariate statistics can handle multiple endpoints and allow omnibus testing</a:t>
            </a:r>
          </a:p>
          <a:p>
            <a:pPr>
              <a:spcBef>
                <a:spcPts val="2400"/>
              </a:spcBef>
            </a:pPr>
            <a:r>
              <a:rPr lang="en-US" altLang="en-US" i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Multiple time points</a:t>
            </a:r>
            <a:r>
              <a:rPr lang="en-US" altLang="en-US" dirty="0">
                <a:ea typeface="ＭＳ Ｐゴシック" panose="020B0600070205080204" pitchFamily="34" charset="-128"/>
              </a:rPr>
              <a:t> - mixed linear models/repeated measures model multiple time points and allow omnibus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9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315D-867E-4EEA-82D6-CCF899EA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Distinction between primary and secondary (exploratory) analyses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2B8A-07D4-4AF7-95A1-B1DCE856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360363">
              <a:spcBef>
                <a:spcPts val="2525"/>
              </a:spcBef>
              <a:buSzTx/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Another way to avoid the hazards of multiple testing is to highlight one particular route through the experimentation and data analysis.</a:t>
            </a:r>
          </a:p>
          <a:p>
            <a:pPr marL="549275" lvl="1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What is the primary question being asked?</a:t>
            </a:r>
          </a:p>
          <a:p>
            <a:pPr marL="549275" lvl="1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What will be the primary endpoint that answers that question?</a:t>
            </a:r>
          </a:p>
          <a:p>
            <a:pPr marL="549275" lvl="1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What will be the primary statistical analysis of that endpoint?</a:t>
            </a:r>
          </a:p>
          <a:p>
            <a:endParaRPr lang="en-US" dirty="0"/>
          </a:p>
        </p:txBody>
      </p:sp>
      <p:sp>
        <p:nvSpPr>
          <p:cNvPr id="4" name="The identification of a primary analysis must be finalized before the experimental data has been seen.">
            <a:extLst>
              <a:ext uri="{FF2B5EF4-FFF2-40B4-BE49-F238E27FC236}">
                <a16:creationId xmlns:a16="http://schemas.microsoft.com/office/drawing/2014/main" id="{0D5F41EE-32D8-430A-ACDD-E4539AC1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4965729"/>
            <a:ext cx="7540625" cy="749244"/>
          </a:xfrm>
          <a:prstGeom prst="rect">
            <a:avLst/>
          </a:prstGeom>
          <a:noFill/>
          <a:ln>
            <a:noFill/>
          </a:ln>
        </p:spPr>
        <p:txBody>
          <a:bodyPr lIns="35719" tIns="35719" rIns="35719" bIns="35719" anchor="ctr">
            <a:spAutoFit/>
          </a:bodyPr>
          <a:lstStyle>
            <a:lvl1pPr>
              <a:spcBef>
                <a:spcPct val="20000"/>
              </a:spcBef>
              <a:buClr>
                <a:srgbClr val="149C56"/>
              </a:buClr>
              <a:buSzPct val="150000"/>
              <a:buChar char="•"/>
              <a:defRPr sz="32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Gill Sans" panose="020B0502020104020203" pitchFamily="34" charset="-79"/>
              <a:buChar char="–"/>
              <a:defRPr sz="28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200" b="1" dirty="0">
                <a:solidFill>
                  <a:srgbClr val="FF0000"/>
                </a:solidFill>
                <a:latin typeface="+mn-lt"/>
                <a:sym typeface="Helvetica" pitchFamily="2" charset="0"/>
              </a:rPr>
              <a:t>The identification of a primary analysis must be finalized before the experimental data has been seen.</a:t>
            </a:r>
          </a:p>
        </p:txBody>
      </p:sp>
    </p:spTree>
    <p:extLst>
      <p:ext uri="{BB962C8B-B14F-4D97-AF65-F5344CB8AC3E}">
        <p14:creationId xmlns:p14="http://schemas.microsoft.com/office/powerpoint/2010/main" val="165573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7C46D8-E845-4211-BD05-822388F8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Multiple Testing &amp; </a:t>
            </a:r>
            <a:br>
              <a:rPr lang="en-US" dirty="0"/>
            </a:br>
            <a:r>
              <a:rPr lang="en-US" dirty="0"/>
              <a:t>Why It Is A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C2182-CC23-4361-91EB-CBAA682AB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8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91AE-D935-4B4F-BE67-26D901B5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Secondary (exploratory) analyses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32C3-76D5-4928-A602-5448903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Tx/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Hypothesis generating vs. hypothesis testing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Not really answers to questions, rather they provide guidance as to what might be useful further research.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C8F2F7-38A3-4B14-BE79-5D0AB53516CD}"/>
              </a:ext>
            </a:extLst>
          </p:cNvPr>
          <p:cNvSpPr/>
          <p:nvPr/>
        </p:nvSpPr>
        <p:spPr>
          <a:xfrm>
            <a:off x="1428750" y="37725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“Enjoy the result you have found by exploratory data analysis, for you will not find it again.”  — Stephen </a:t>
            </a:r>
            <a:r>
              <a:rPr lang="en-US" altLang="en-US" dirty="0" err="1">
                <a:latin typeface="Arial" panose="020B0604020202020204" pitchFamily="34" charset="0"/>
              </a:rPr>
              <a:t>Senn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4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7797-62E7-4EBE-A72C-CAD00AC9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patterns of significant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988C-277F-4597-902F-16A352BD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Tx/>
              <a:buFontTx/>
              <a:buNone/>
              <a:defRPr/>
            </a:pPr>
            <a:r>
              <a:rPr lang="en-US" dirty="0"/>
              <a:t>In situations with multiple tests with no multiple testing correction:</a:t>
            </a:r>
          </a:p>
          <a:p>
            <a:pPr>
              <a:defRPr/>
            </a:pPr>
            <a:r>
              <a:rPr lang="en-US" dirty="0"/>
              <a:t>2 out of 30 tests are ‘marginally’ significant = likely no true differences</a:t>
            </a:r>
          </a:p>
          <a:p>
            <a:pPr>
              <a:defRPr/>
            </a:pPr>
            <a:r>
              <a:rPr lang="en-US" dirty="0"/>
              <a:t>25 out of 30 tests are significant = likely some of the tests are correct</a:t>
            </a:r>
          </a:p>
          <a:p>
            <a:pPr>
              <a:defRPr/>
            </a:pPr>
            <a:r>
              <a:rPr lang="en-US" dirty="0"/>
              <a:t>Do the detected differences agree with other known biology and research results?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7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5EF4ED-4F5D-4AF2-B09A-8C0F7DBC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DF39B-4A61-48E0-B095-699B736EE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0550-14C5-4811-A5E4-93AFB5BF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EC85-054C-4C34-8DCE-64E1BC66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638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Bonferroni correction is used to control the type 1 error at 5% (i.e., family-wise error rate)</a:t>
            </a:r>
          </a:p>
          <a:p>
            <a:pPr marL="274638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Bonferroni raises the standard of proof for all the individual tests.</a:t>
            </a:r>
          </a:p>
          <a:p>
            <a:pPr marL="274638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Critical p-value = 0.05/number of test</a:t>
            </a:r>
          </a:p>
          <a:p>
            <a:pPr marL="274638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Or, each p-value can be multiplied by the number of tests.</a:t>
            </a:r>
          </a:p>
          <a:p>
            <a:pPr marL="274638" indent="-274638" defTabSz="360363">
              <a:spcBef>
                <a:spcPts val="2525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BUT, this type of correction </a:t>
            </a:r>
            <a:r>
              <a:rPr lang="en-US" altLang="en-US" b="1" dirty="0">
                <a:ea typeface="ＭＳ Ｐゴシック" panose="020B0600070205080204" pitchFamily="34" charset="-128"/>
              </a:rPr>
              <a:t>reduces the power</a:t>
            </a:r>
            <a:r>
              <a:rPr lang="en-US" altLang="en-US" dirty="0">
                <a:ea typeface="ＭＳ Ｐゴシック" panose="020B0600070205080204" pitchFamily="34" charset="-128"/>
              </a:rPr>
              <a:t> and is only appropriate if each test is </a:t>
            </a:r>
            <a:r>
              <a:rPr lang="en-US" altLang="en-US" b="1" dirty="0">
                <a:ea typeface="ＭＳ Ｐゴシック" panose="020B0600070205080204" pitchFamily="34" charset="-128"/>
              </a:rPr>
              <a:t>independent</a:t>
            </a:r>
            <a:r>
              <a:rPr lang="en-US" altLang="en-US" dirty="0">
                <a:ea typeface="ＭＳ Ｐゴシック" panose="020B0600070205080204" pitchFamily="34" charset="-128"/>
              </a:rPr>
              <a:t> of the other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4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728F-1EB8-47B3-AC51-37EAB445E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Anderson (JASA, 2008): “[Family-wise error rate] adjustments become increasingly severe as the number of tests grows — it is inherent in controlling the probability of making a single false rejection.”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Alternative is to tolerate some small number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097560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F77-B6EA-4045-A679-8229E23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 (FDR)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542D5-BDEB-4945-BC57-1829FD25C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 fontScale="85000" lnSpcReduction="20000"/>
          </a:bodyPr>
          <a:lstStyle/>
          <a:p>
            <a:pPr marL="261938" indent="-261938" defTabSz="344488">
              <a:spcBef>
                <a:spcPts val="2463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Often for genetic studies, we use a false discovery rate (FDR) rather than a traditional p-value to help account for multiple comparisons.</a:t>
            </a:r>
          </a:p>
          <a:p>
            <a:pPr marL="261938" indent="-261938" defTabSz="344488">
              <a:spcBef>
                <a:spcPts val="2463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FDR is the estimated proportion of “significant” tests that are false positives at a particular threshold.</a:t>
            </a:r>
          </a:p>
          <a:p>
            <a:pPr marL="261938" indent="-261938" defTabSz="344488">
              <a:spcBef>
                <a:spcPts val="2463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An FDR value is calculated for each test (e.g., gene), but it is dependent on the distribution of the other test results (e.g., other genes) making a-priori power analyses difficult</a:t>
            </a:r>
          </a:p>
          <a:p>
            <a:pPr marL="261938" indent="-261938" defTabSz="344488">
              <a:spcBef>
                <a:spcPts val="2463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Although an FDR value is calculated for each test, it is more appropriate to report an FDR threshold rather than reporting the FDR for an individual gene.</a:t>
            </a:r>
          </a:p>
          <a:p>
            <a:pPr marL="261938" indent="-261938" defTabSz="344488">
              <a:spcBef>
                <a:spcPts val="2463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When we use a 10% FDR threshold for identification of ‘positive’ results, we are estimating that 10% of the ‘positive’ results are false positives.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34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 (FDR)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1"/>
            <a:ext cx="10515600" cy="3002280"/>
          </a:xfrm>
        </p:spPr>
        <p:txBody>
          <a:bodyPr>
            <a:normAutofit/>
          </a:bodyPr>
          <a:lstStyle/>
          <a:p>
            <a:r>
              <a:rPr lang="en-US" dirty="0"/>
              <a:t>Tries to estimate your distribution of non-significant p-values (i.e. estimate that uniform background distribution)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74" y="2319426"/>
            <a:ext cx="7138220" cy="45516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37112" y="4558727"/>
            <a:ext cx="5692140" cy="366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5868" y="3023421"/>
            <a:ext cx="405474" cy="156332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686-2322-43E9-8AB9-7F716C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81CCC-E462-4BAB-B37D-B80F1692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Benjamini</a:t>
            </a:r>
            <a:r>
              <a:rPr lang="en-US" dirty="0"/>
              <a:t>–Hochberg (most common)</a:t>
            </a:r>
          </a:p>
          <a:p>
            <a:r>
              <a:rPr lang="en-US" dirty="0" err="1"/>
              <a:t>Benjamini</a:t>
            </a:r>
            <a:r>
              <a:rPr lang="en-US" dirty="0"/>
              <a:t>–</a:t>
            </a:r>
            <a:r>
              <a:rPr lang="en-US" dirty="0" err="1"/>
              <a:t>Yekutieli</a:t>
            </a:r>
            <a:endParaRPr lang="en-US" dirty="0"/>
          </a:p>
          <a:p>
            <a:r>
              <a:rPr lang="en-US" dirty="0" err="1"/>
              <a:t>Storey-Tibshirani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Rcode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This gives you a vector of FDR values.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F7952-5EF2-4109-89DF-82226C49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5" y="4286225"/>
            <a:ext cx="10162810" cy="5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651302-67CB-4056-A42B-17865F73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5C90B-0773-4118-8C70-1AECE3DEF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43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0542-29C9-4546-A873-321C062D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vs Non-Parametric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82DF-6FAC-4E5A-8438-FA9C9882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Parametric tests: </a:t>
            </a:r>
            <a:r>
              <a:rPr lang="en-US" dirty="0"/>
              <a:t>assume data are distributed according to a known family of probability distributions (e.g., normal). </a:t>
            </a:r>
          </a:p>
          <a:p>
            <a:pPr lvl="1"/>
            <a:r>
              <a:rPr lang="en-US" dirty="0"/>
              <a:t>If deviations from distribution of interest (e.g., Gaussian), still appropriate (robust to outliers) if sample size large (&gt;30).</a:t>
            </a:r>
          </a:p>
          <a:p>
            <a:r>
              <a:rPr lang="en-US" b="1" dirty="0"/>
              <a:t>Non-parametric</a:t>
            </a:r>
            <a:r>
              <a:rPr lang="en-US" dirty="0"/>
              <a:t> </a:t>
            </a:r>
            <a:r>
              <a:rPr lang="en-US" b="1" dirty="0"/>
              <a:t>tests:</a:t>
            </a:r>
            <a:r>
              <a:rPr lang="en-US" dirty="0"/>
              <a:t> make no assumptions about the population distribution (distribution-free tests). </a:t>
            </a:r>
          </a:p>
          <a:p>
            <a:pPr lvl="1"/>
            <a:r>
              <a:rPr lang="en-US" dirty="0"/>
              <a:t>Rank-based &amp; permutation tests </a:t>
            </a:r>
          </a:p>
          <a:p>
            <a:pPr lvl="1"/>
            <a:r>
              <a:rPr lang="en-US" dirty="0"/>
              <a:t>May be important when gross violations to distributional assumptions.</a:t>
            </a:r>
          </a:p>
        </p:txBody>
      </p:sp>
    </p:spTree>
    <p:extLst>
      <p:ext uri="{BB962C8B-B14F-4D97-AF65-F5344CB8AC3E}">
        <p14:creationId xmlns:p14="http://schemas.microsoft.com/office/powerpoint/2010/main" val="145529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BC2AE-9454-4F11-88A5-F54F3B95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056029-64E5-4DD3-8FAA-C7A825D9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statistical tests carries a 5% risk of producing a false positive conclusion</a:t>
            </a:r>
          </a:p>
          <a:p>
            <a:pPr lvl="1"/>
            <a:r>
              <a:rPr lang="en-US" dirty="0"/>
              <a:t>Generally considered an acceptable level of risk</a:t>
            </a:r>
          </a:p>
          <a:p>
            <a:endParaRPr lang="en-US" dirty="0"/>
          </a:p>
          <a:p>
            <a:r>
              <a:rPr lang="en-US" dirty="0"/>
              <a:t>Repeated tests rack up a much greater (and ultimately unacceptable) risk.</a:t>
            </a:r>
          </a:p>
        </p:txBody>
      </p:sp>
    </p:spTree>
    <p:extLst>
      <p:ext uri="{BB962C8B-B14F-4D97-AF65-F5344CB8AC3E}">
        <p14:creationId xmlns:p14="http://schemas.microsoft.com/office/powerpoint/2010/main" val="1885892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2738-B1BC-40C1-9B4C-D8B1B1FE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Rank-based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8295-0E1B-4067-B3CC-8B0F4AB270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ranks of data points. </a:t>
            </a:r>
          </a:p>
          <a:p>
            <a:r>
              <a:rPr lang="en-US" dirty="0"/>
              <a:t>Wilcoxon Rank Sum Test (Mann-Whitney Test) alternative for two-sample t-test. </a:t>
            </a:r>
          </a:p>
          <a:p>
            <a:r>
              <a:rPr lang="en-US" dirty="0"/>
              <a:t>Evaluate if two random samples are from same distribution or if shifted in location.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7C8E9-C877-4D47-8BCB-1E9D48E39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/>
          <a:stretch/>
        </p:blipFill>
        <p:spPr>
          <a:xfrm>
            <a:off x="6419849" y="1428487"/>
            <a:ext cx="4905375" cy="41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945635-1A91-4F34-8789-881EC635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Rank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45EF7-B330-4241-8EB7-13130F6B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two groups and expression values (log2) for m replicate samples: </a:t>
            </a:r>
          </a:p>
          <a:p>
            <a:pPr marL="0" indent="0">
              <a:buNone/>
            </a:pPr>
            <a:r>
              <a:rPr lang="en-US" dirty="0"/>
              <a:t>x1, x2, . . ., </a:t>
            </a:r>
            <a:r>
              <a:rPr lang="en-US" dirty="0" err="1"/>
              <a:t>xm</a:t>
            </a:r>
            <a:r>
              <a:rPr lang="en-US" dirty="0"/>
              <a:t> for group 1 and </a:t>
            </a:r>
          </a:p>
          <a:p>
            <a:pPr marL="0" indent="0">
              <a:buNone/>
            </a:pPr>
            <a:r>
              <a:rPr lang="en-US" dirty="0"/>
              <a:t>y1, y2, . . ., </a:t>
            </a:r>
            <a:r>
              <a:rPr lang="en-US" dirty="0" err="1"/>
              <a:t>ym</a:t>
            </a:r>
            <a:r>
              <a:rPr lang="en-US" dirty="0"/>
              <a:t> for group 2 </a:t>
            </a:r>
          </a:p>
          <a:p>
            <a:pPr marL="0" indent="0">
              <a:buNone/>
            </a:pPr>
            <a:r>
              <a:rPr lang="en-US" dirty="0"/>
              <a:t>Is the distribution of the expression values for these groups significantly different (are they shifted?)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10AEC-0911-4C3A-AAA1-9962AB27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0" y="4714732"/>
            <a:ext cx="10488489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0146-B341-4BCE-A232-54BE88C1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Rank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75BEA-9704-462E-A5F4-80481C69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Sample Data (n=5 per group)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Combine groups and determine overall rank: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B7361-E848-4198-8FAB-0F99A54CE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8" b="60199"/>
          <a:stretch/>
        </p:blipFill>
        <p:spPr>
          <a:xfrm>
            <a:off x="742242" y="2362200"/>
            <a:ext cx="10136015" cy="126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C27E2-F936-4495-B5D2-EFD0B5A7A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762"/>
          <a:stretch/>
        </p:blipFill>
        <p:spPr>
          <a:xfrm>
            <a:off x="742242" y="4391025"/>
            <a:ext cx="10136015" cy="15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3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F2DF-79A4-45B5-A971-EF8415E2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Rank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F03A3-AACD-416C-9B96-944C4C484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ranks for group 1 (or group 2) sufficiently large?</a:t>
                </a:r>
              </a:p>
              <a:p>
                <a:r>
                  <a:rPr lang="en-US" dirty="0"/>
                  <a:t>Use test-statistic sum of the ranks for group 1</a:t>
                </a:r>
              </a:p>
              <a:p>
                <a:pPr lvl="1"/>
                <a:r>
                  <a:rPr lang="en-US" dirty="0"/>
                  <a:t>In our example SR* = 9 + 4 + 7 + 6 + 2 = 28</a:t>
                </a:r>
              </a:p>
              <a:p>
                <a:r>
                  <a:rPr lang="en-US" dirty="0"/>
                  <a:t>What is the null hypothesis? Is this value extreme?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=252</m:t>
                    </m:r>
                  </m:oMath>
                </a14:m>
                <a:r>
                  <a:rPr lang="en-US" dirty="0"/>
                  <a:t> possible ranks for each group. All equally likely.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F03A3-AACD-416C-9B96-944C4C484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91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BE30-0830-44EA-A9A0-131BA022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Rank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AA56-3C76-45C3-ADBA-CCD38291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SR for each possible sample: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A119C-33FF-47BA-B2E7-160D3C4D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76" y="2271468"/>
            <a:ext cx="875469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24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29DC-CF8A-4299-9673-7F06CB93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Rank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0FD2-2850-474B-9610-1C2D43604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3424"/>
            <a:ext cx="10515600" cy="2162175"/>
          </a:xfrm>
        </p:spPr>
        <p:txBody>
          <a:bodyPr/>
          <a:lstStyle/>
          <a:p>
            <a:r>
              <a:rPr lang="en-US" dirty="0"/>
              <a:t>Recall the definition of a p-value!</a:t>
            </a:r>
          </a:p>
          <a:p>
            <a:pPr marL="0" indent="0">
              <a:buNone/>
            </a:pPr>
            <a:r>
              <a:rPr lang="en-US" dirty="0"/>
              <a:t>P(SR ≥ SR*) set to # (SR ≥ SR*)/252 </a:t>
            </a:r>
          </a:p>
          <a:p>
            <a:r>
              <a:rPr lang="en-US" dirty="0"/>
              <a:t>If the sample size is large, can use a Normal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F1EC5-1334-43CF-A71C-7B294E96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1" y="1766707"/>
            <a:ext cx="800211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2043-D98B-4F9D-BE82-612CE9A1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A8B0-3143-4451-959B-3C2DFB67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evaluate significance of observed test-statistic</a:t>
            </a:r>
          </a:p>
          <a:p>
            <a:r>
              <a:rPr lang="en-US" dirty="0"/>
              <a:t>Evaluate all possible values of test-statistic on </a:t>
            </a:r>
            <a:r>
              <a:rPr lang="en-US" u="sng" dirty="0"/>
              <a:t>permuted</a:t>
            </a:r>
            <a:r>
              <a:rPr lang="en-US" dirty="0"/>
              <a:t> data sets where the labels have been rearranged on the observed data</a:t>
            </a:r>
          </a:p>
          <a:p>
            <a:r>
              <a:rPr lang="en-US" dirty="0"/>
              <a:t>The null hypothesis is generated from the permutations (do not need to assume distribution)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10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7FAF-343F-4C6A-B692-13B2F93B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Permutation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EC71B-A3CB-46D1-A5F0-752BDF7AF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t-statistic on previous example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Two-sample t-statistic t* = 0.22 </a:t>
            </a:r>
          </a:p>
          <a:p>
            <a:r>
              <a:rPr lang="en-US" dirty="0"/>
              <a:t>Do not assume t-distribution, use permutations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3CE46-2AD6-4FBA-B494-EB6B491B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2581156"/>
            <a:ext cx="10278909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14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1E17-ED76-416D-B69A-03AE3CF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Permutation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825C4-2645-4685-B9A8-9558AF099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Permuted data set 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Two-sample t-statistic t</a:t>
            </a:r>
            <a:r>
              <a:rPr lang="en-US" baseline="-25000" dirty="0"/>
              <a:t>1</a:t>
            </a:r>
            <a:r>
              <a:rPr lang="en-US" dirty="0"/>
              <a:t> = -1.37</a:t>
            </a:r>
          </a:p>
          <a:p>
            <a:r>
              <a:rPr lang="en-US" dirty="0"/>
              <a:t>Permuted data set 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Two-sample t-statistic t</a:t>
            </a:r>
            <a:r>
              <a:rPr lang="en-US" baseline="-25000" dirty="0"/>
              <a:t>2</a:t>
            </a:r>
            <a:r>
              <a:rPr lang="en-US" dirty="0"/>
              <a:t> = 2.25 </a:t>
            </a:r>
          </a:p>
          <a:p>
            <a:r>
              <a:rPr lang="en-US" dirty="0"/>
              <a:t>…. repeat many times…….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1DAEC-A677-4CFE-ACCE-85D66FE0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50" y="2219240"/>
            <a:ext cx="10059804" cy="121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557AE1-64FE-4C9D-848B-D1FAB0A5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0" y="4486186"/>
            <a:ext cx="1020269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86DC-6CF7-436C-936A-63B7EBE6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Permutation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38BE0-D770-4475-BF64-553C11EC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/>
          </a:bodyPr>
          <a:lstStyle/>
          <a:p>
            <a:r>
              <a:rPr lang="en-US" dirty="0"/>
              <a:t>If sample small enough, all permutations (p) can be evaluated.</a:t>
            </a:r>
          </a:p>
          <a:p>
            <a:r>
              <a:rPr lang="en-US" dirty="0"/>
              <a:t>Otherwise, sample randomly (e.g., 10000 times) from all possible permutations. </a:t>
            </a:r>
          </a:p>
          <a:p>
            <a:r>
              <a:rPr lang="en-US" dirty="0"/>
              <a:t>Recall the definition of a p-value! </a:t>
            </a:r>
          </a:p>
          <a:p>
            <a:r>
              <a:rPr lang="en-US" dirty="0"/>
              <a:t>P(t* ≥ t) = # (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≥ t )/ # of permutations </a:t>
            </a:r>
          </a:p>
          <a:p>
            <a:r>
              <a:rPr lang="en-US" dirty="0"/>
              <a:t>Possible p-values for both examples are discrete</a:t>
            </a:r>
          </a:p>
          <a:p>
            <a:r>
              <a:rPr lang="en-US" dirty="0"/>
              <a:t>For example: if your t* is lower than all permuted t-values on 10,000 permutations, you would report a p-value &lt; 1/10,000 (or &lt; 1e-04)</a:t>
            </a:r>
          </a:p>
        </p:txBody>
      </p:sp>
    </p:spTree>
    <p:extLst>
      <p:ext uri="{BB962C8B-B14F-4D97-AF65-F5344CB8AC3E}">
        <p14:creationId xmlns:p14="http://schemas.microsoft.com/office/powerpoint/2010/main" val="344480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2108-5D03-44B2-955E-1429855A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multiple testing a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BE9E-BD55-4C07-9D29-2BE919C42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test 20 hypotheses where there is truly no difference, we expect that at one test will have ‘significant’ p-value (p&lt;0.05), e.g., a false positive.</a:t>
            </a:r>
          </a:p>
          <a:p>
            <a:r>
              <a:rPr lang="en-US" dirty="0"/>
              <a:t>Likewise, the probability of at least one false positive if we perform even 5 tests is: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BA09639-819A-42EF-9AE1-BE20B284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4264025"/>
            <a:ext cx="7879116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317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C639-769E-4F61-85EE-4785C780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p-value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BA733-5663-45DD-95DC-CE223DF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394892"/>
            <a:ext cx="7315200" cy="52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7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AF37-F4DE-499C-A7BD-1983E1AC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F472-5CEF-4138-97B7-3FE0A27BA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Exchangeability</a:t>
                </a:r>
              </a:p>
              <a:p>
                <a:r>
                  <a:rPr lang="en-US" dirty="0"/>
                  <a:t>The joint distributions is invariant to permutations: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Example: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exchangeable with </a:t>
                </a:r>
              </a:p>
              <a:p>
                <a:pPr marL="457200" lvl="1" indent="0">
                  <a:buNone/>
                </a:pPr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Works if data are independent and identically distributed (IID)</a:t>
                </a:r>
              </a:p>
              <a:p>
                <a:r>
                  <a:rPr lang="en-US" dirty="0"/>
                  <a:t>May fail when there are sub-groups in the data, repeated measurements, dependencies between observations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BF472-5CEF-4138-97B7-3FE0A27BA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078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940C-C95F-47F6-A347-7842A5E2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3254-EA4C-44C9-B01D-7E2F4484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Exchangeability (cont.)</a:t>
            </a:r>
          </a:p>
          <a:p>
            <a:pPr lvl="1"/>
            <a:r>
              <a:rPr lang="en-US" dirty="0"/>
              <a:t>e.g., observe heads/tails, but there are two different coins </a:t>
            </a:r>
          </a:p>
          <a:p>
            <a:pPr lvl="1"/>
            <a:r>
              <a:rPr lang="en-US" dirty="0"/>
              <a:t>Need to stratify permutations by sub-group</a:t>
            </a:r>
          </a:p>
          <a:p>
            <a:pPr lvl="1"/>
            <a:r>
              <a:rPr lang="en-US" dirty="0"/>
              <a:t>Perform multi-block permutations </a:t>
            </a:r>
          </a:p>
          <a:p>
            <a:r>
              <a:rPr lang="en-US" dirty="0"/>
              <a:t>Practical Concerns </a:t>
            </a:r>
          </a:p>
          <a:p>
            <a:pPr lvl="1"/>
            <a:r>
              <a:rPr lang="en-US" dirty="0"/>
              <a:t>n too small – not enough permutations (e.g., n=10, 2 groups – 252 permutations)</a:t>
            </a:r>
          </a:p>
          <a:p>
            <a:pPr lvl="1"/>
            <a:r>
              <a:rPr lang="en-US" dirty="0"/>
              <a:t>n big – cannot do all, randomly sample</a:t>
            </a:r>
          </a:p>
        </p:txBody>
      </p:sp>
    </p:spTree>
    <p:extLst>
      <p:ext uri="{BB962C8B-B14F-4D97-AF65-F5344CB8AC3E}">
        <p14:creationId xmlns:p14="http://schemas.microsoft.com/office/powerpoint/2010/main" val="200078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B2A9-B137-4A95-85E9-8862FC2C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6729-E027-4C62-A852-DC44A15CE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get a confidence interval or standard error on an estimate that is not parametric? </a:t>
            </a:r>
          </a:p>
          <a:p>
            <a:r>
              <a:rPr lang="en-US" dirty="0"/>
              <a:t>Draw sample </a:t>
            </a:r>
          </a:p>
          <a:p>
            <a:pPr lvl="1"/>
            <a:r>
              <a:rPr lang="en-US" dirty="0"/>
              <a:t>*with* replacement – original sample size n </a:t>
            </a:r>
          </a:p>
          <a:p>
            <a:pPr lvl="1"/>
            <a:r>
              <a:rPr lang="en-US" dirty="0"/>
              <a:t>Repeat to obtain B bootstrap samples – B = 100, 1000 </a:t>
            </a:r>
          </a:p>
          <a:p>
            <a:pPr lvl="1"/>
            <a:r>
              <a:rPr lang="en-US" dirty="0"/>
              <a:t>For each b=1,2, … B bootstrap samples, calculate statistic S</a:t>
            </a:r>
            <a:r>
              <a:rPr lang="en-US" baseline="-25000" dirty="0"/>
              <a:t>b</a:t>
            </a:r>
            <a:r>
              <a:rPr lang="en-US" dirty="0"/>
              <a:t> </a:t>
            </a:r>
          </a:p>
          <a:p>
            <a:r>
              <a:rPr lang="en-US" dirty="0"/>
              <a:t>Obtain sampling distribution of statistic S – Estimate standard error, confidence interval, etc.</a:t>
            </a:r>
          </a:p>
        </p:txBody>
      </p:sp>
    </p:spTree>
    <p:extLst>
      <p:ext uri="{BB962C8B-B14F-4D97-AF65-F5344CB8AC3E}">
        <p14:creationId xmlns:p14="http://schemas.microsoft.com/office/powerpoint/2010/main" val="3985557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F76D-ACDD-4B56-8B8C-F8F700F1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Bootstrapping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F1032-B00D-4697-BDA2-508CD9C6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49" y="1479946"/>
            <a:ext cx="10458451" cy="51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4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8D14-B07D-4AE6-B9C2-F5573B02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75DE-54B9-40F0-894C-B3F7039B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3425" cy="4351338"/>
          </a:xfrm>
        </p:spPr>
        <p:txBody>
          <a:bodyPr>
            <a:normAutofit/>
          </a:bodyPr>
          <a:lstStyle/>
          <a:p>
            <a:r>
              <a:rPr lang="en-US" dirty="0"/>
              <a:t>Sample variance of statistic S converges to true variance as B-&gt;infinity</a:t>
            </a:r>
          </a:p>
          <a:p>
            <a:endParaRPr lang="en-US" dirty="0"/>
          </a:p>
          <a:p>
            <a:r>
              <a:rPr lang="en-US" dirty="0"/>
              <a:t>Straightforward</a:t>
            </a:r>
          </a:p>
          <a:p>
            <a:pPr lvl="1"/>
            <a:r>
              <a:rPr lang="en-US" sz="2800" dirty="0"/>
              <a:t>Check stability of results</a:t>
            </a:r>
          </a:p>
          <a:p>
            <a:pPr lvl="1"/>
            <a:r>
              <a:rPr lang="en-US" sz="2800" dirty="0"/>
              <a:t>Useful for complex estimators</a:t>
            </a:r>
          </a:p>
        </p:txBody>
      </p:sp>
    </p:spTree>
    <p:extLst>
      <p:ext uri="{BB962C8B-B14F-4D97-AF65-F5344CB8AC3E}">
        <p14:creationId xmlns:p14="http://schemas.microsoft.com/office/powerpoint/2010/main" val="153419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2647-E8AD-4BFE-8EB8-B8FE1A18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Permutation/Bootstrap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6E38-DC29-4B46-BD27-682BFB23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8475"/>
            <a:ext cx="10515600" cy="313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Save seed </a:t>
            </a:r>
            <a:r>
              <a:rPr lang="en-US" sz="4000" dirty="0"/>
              <a:t>to reproduce results!</a:t>
            </a:r>
          </a:p>
        </p:txBody>
      </p:sp>
    </p:spTree>
    <p:extLst>
      <p:ext uri="{BB962C8B-B14F-4D97-AF65-F5344CB8AC3E}">
        <p14:creationId xmlns:p14="http://schemas.microsoft.com/office/powerpoint/2010/main" val="659200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B77D2B-C20B-44FC-A758-C7EAA69F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51F5E-558B-4E47-BE3F-2202C8564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37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BFA2-9831-4005-A0FA-3F60FBE6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DF204-C722-4CB8-9984-50A9B2D4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testing burden needs to be dealt with</a:t>
            </a:r>
          </a:p>
          <a:p>
            <a:r>
              <a:rPr lang="en-US" dirty="0"/>
              <a:t>Histogram of p-values and Q-Q plots are good ways to visualize p-values</a:t>
            </a:r>
          </a:p>
          <a:p>
            <a:r>
              <a:rPr lang="en-US" dirty="0"/>
              <a:t>There are various ways to correct for multiple testing (Bonferroni, FDR)</a:t>
            </a:r>
          </a:p>
          <a:p>
            <a:r>
              <a:rPr lang="en-US" dirty="0"/>
              <a:t>Permutations and bootstrapping is a great way to tackle non-parametric tests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6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9361-5438-417F-87F2-E517C549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multiple testing a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4AC4-A7BD-4D2C-AAC9-B269A6873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Taken to extremes, multiple testing is virtually guaranteed to find ‘statistical significance’ even in the absence of any real effects.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Probability of at least one mistake out of 100 tests:</a:t>
            </a:r>
          </a:p>
          <a:p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D2DD32-A6D1-4E1B-86DF-9A147933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3765550"/>
            <a:ext cx="8095755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6" name="Picture 2" descr="Face Screaming in Fear Emoji (U+1F631)">
            <a:extLst>
              <a:ext uri="{FF2B5EF4-FFF2-40B4-BE49-F238E27FC236}">
                <a16:creationId xmlns:a16="http://schemas.microsoft.com/office/drawing/2014/main" id="{119975DA-FE48-496C-8E02-98655774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93395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482F2-7565-42F8-B412-4C51C602F9AD}"/>
              </a:ext>
            </a:extLst>
          </p:cNvPr>
          <p:cNvSpPr txBox="1"/>
          <p:nvPr/>
        </p:nvSpPr>
        <p:spPr>
          <a:xfrm>
            <a:off x="1247775" y="6219825"/>
            <a:ext cx="76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YIKES!</a:t>
            </a:r>
          </a:p>
        </p:txBody>
      </p:sp>
    </p:spTree>
    <p:extLst>
      <p:ext uri="{BB962C8B-B14F-4D97-AF65-F5344CB8AC3E}">
        <p14:creationId xmlns:p14="http://schemas.microsoft.com/office/powerpoint/2010/main" val="425023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CF42-694A-488B-B4C2-282BFB45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multiple testing arise?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E4679-A45E-468F-BDCF-6E12AB069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Comparing several treatment groups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Recording numerous endpoints and testing each one for changes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Measuring the same end point on several occasions and testing at each time point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Breaking the data into numerous sub-sets and testing within each of these</a:t>
            </a:r>
            <a:endParaRPr lang="en-US" altLang="en-US" dirty="0"/>
          </a:p>
          <a:p>
            <a:r>
              <a:rPr lang="en-US" altLang="en-US" dirty="0">
                <a:ea typeface="ＭＳ Ｐゴシック" panose="020B0600070205080204" pitchFamily="34" charset="-128"/>
              </a:rPr>
              <a:t>Examples: GWAS, Image analyses (voxel-wide testing), survey data, etc.    </a:t>
            </a:r>
          </a:p>
        </p:txBody>
      </p:sp>
    </p:spTree>
    <p:extLst>
      <p:ext uri="{BB962C8B-B14F-4D97-AF65-F5344CB8AC3E}">
        <p14:creationId xmlns:p14="http://schemas.microsoft.com/office/powerpoint/2010/main" val="6629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EF-B4D3-4416-AD9B-A701738A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multiple treatment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29E1-0B23-454B-8E83-2C5CCFB6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If we assess several possible treatments, it is tempting to make all pairwise comparisons.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 the number of groups increases, the number of comparisons increases dramatically, e.g., </a:t>
            </a:r>
          </a:p>
          <a:p>
            <a:pPr lvl="1"/>
            <a:r>
              <a:rPr lang="en-US" altLang="en-US" sz="2500" dirty="0">
                <a:ea typeface="ＭＳ Ｐゴシック" panose="020B0600070205080204" pitchFamily="34" charset="-128"/>
              </a:rPr>
              <a:t>3 groups = 3 comparisons</a:t>
            </a:r>
          </a:p>
          <a:p>
            <a:pPr lvl="1"/>
            <a:r>
              <a:rPr lang="en-US" altLang="en-US" sz="2500" dirty="0">
                <a:ea typeface="ＭＳ Ｐゴシック" panose="020B0600070205080204" pitchFamily="34" charset="-128"/>
              </a:rPr>
              <a:t>4 groups = 6 comparisons</a:t>
            </a:r>
          </a:p>
          <a:p>
            <a:pPr lvl="1"/>
            <a:r>
              <a:rPr lang="en-US" altLang="en-US" sz="2500" dirty="0">
                <a:ea typeface="ＭＳ Ｐゴシック" panose="020B0600070205080204" pitchFamily="34" charset="-128"/>
              </a:rPr>
              <a:t>10 groups = 45 comparisons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632A49-D277-41E5-9487-55A32B1A345B}"/>
                  </a:ext>
                </a:extLst>
              </p:cNvPr>
              <p:cNvSpPr txBox="1"/>
              <p:nvPr/>
            </p:nvSpPr>
            <p:spPr>
              <a:xfrm>
                <a:off x="923924" y="5000625"/>
                <a:ext cx="8677275" cy="755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632A49-D277-41E5-9487-55A32B1A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4" y="5000625"/>
                <a:ext cx="8677275" cy="755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5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7F0F-7757-4DCB-B44C-F445FDC9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several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627B-30FD-4B85-BC70-D2A0BB2C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It is tempting to measure lots of variables in a study and testing each outcome compared to our intervention.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is especially true in omics studies where the number of endpoints can range from a few hundred to over a hundred thousand.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also applies to multiple predictors of the same outcome, e.g., genome-wide association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66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2263</Words>
  <Application>Microsoft Office PowerPoint</Application>
  <PresentationFormat>Widescreen</PresentationFormat>
  <Paragraphs>260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Arial</vt:lpstr>
      <vt:lpstr>Calibri</vt:lpstr>
      <vt:lpstr>Calibri Light</vt:lpstr>
      <vt:lpstr>Cambria Math</vt:lpstr>
      <vt:lpstr>Gill Sans</vt:lpstr>
      <vt:lpstr>Helvetica</vt:lpstr>
      <vt:lpstr>Office Theme</vt:lpstr>
      <vt:lpstr>Multiple Testing &amp; Permutations</vt:lpstr>
      <vt:lpstr>Outline</vt:lpstr>
      <vt:lpstr>What is Multiple Testing &amp;  Why It Is A Problem</vt:lpstr>
      <vt:lpstr>Multiple Testing</vt:lpstr>
      <vt:lpstr>Why is multiple testing a problem?</vt:lpstr>
      <vt:lpstr>Why is multiple testing a problem? </vt:lpstr>
      <vt:lpstr>Where does multiple testing arise?</vt:lpstr>
      <vt:lpstr>Comparing multiple treatment groups</vt:lpstr>
      <vt:lpstr>Comparing several endpoints</vt:lpstr>
      <vt:lpstr>Testing several timepoints</vt:lpstr>
      <vt:lpstr>Testing within numerous groups</vt:lpstr>
      <vt:lpstr>Expected distribution of p-values in multiple testing scenarios</vt:lpstr>
      <vt:lpstr>Distribution of p-values when no true effect</vt:lpstr>
      <vt:lpstr>Distribution of p-values when true effect</vt:lpstr>
      <vt:lpstr>Distribution of p-values when true effect</vt:lpstr>
      <vt:lpstr>Distribution of p-values when true effect</vt:lpstr>
      <vt:lpstr>Mix of results</vt:lpstr>
      <vt:lpstr>Mix of results</vt:lpstr>
      <vt:lpstr>Q-Q Plots</vt:lpstr>
      <vt:lpstr>Constructing a Q-Q Plot</vt:lpstr>
      <vt:lpstr>Constructing a Q-Q plot in R</vt:lpstr>
      <vt:lpstr>Constructing a Q-Q plot in R</vt:lpstr>
      <vt:lpstr>Constructing a Q-Q plot in R</vt:lpstr>
      <vt:lpstr>Genomic Inflation Factor (λ)</vt:lpstr>
      <vt:lpstr>R/Code to Calculate λ</vt:lpstr>
      <vt:lpstr>Example Q-Q plots – with Differential Expression</vt:lpstr>
      <vt:lpstr>Methods to Avoid False Positives</vt:lpstr>
      <vt:lpstr>Use a single (‘omnibus’) test to avoid a series of pairwise comparisons</vt:lpstr>
      <vt:lpstr>Distinction between primary and secondary (exploratory) analyses</vt:lpstr>
      <vt:lpstr>Secondary (exploratory) analyses</vt:lpstr>
      <vt:lpstr>Look for patterns of significant results</vt:lpstr>
      <vt:lpstr>Multiple Testing Correction</vt:lpstr>
      <vt:lpstr>Bonferroni Correction</vt:lpstr>
      <vt:lpstr>PowerPoint Presentation</vt:lpstr>
      <vt:lpstr>False Discovery Rate (FDR)</vt:lpstr>
      <vt:lpstr>False Discovery Rate (FDR)</vt:lpstr>
      <vt:lpstr>FDR </vt:lpstr>
      <vt:lpstr>Non-Parametric Testing</vt:lpstr>
      <vt:lpstr>Parametric vs Non-Parametric Testing</vt:lpstr>
      <vt:lpstr>Rank-based Tests</vt:lpstr>
      <vt:lpstr>Example: Rank Test</vt:lpstr>
      <vt:lpstr>Example: Rank Test</vt:lpstr>
      <vt:lpstr>Example: Rank Test</vt:lpstr>
      <vt:lpstr>Example: Rank Test</vt:lpstr>
      <vt:lpstr>Example: Rank Test</vt:lpstr>
      <vt:lpstr>Permutation Testing</vt:lpstr>
      <vt:lpstr>Example: Permutation Test</vt:lpstr>
      <vt:lpstr>Example: Permutation Test</vt:lpstr>
      <vt:lpstr>Example: Permutation Test</vt:lpstr>
      <vt:lpstr>Permutation p-value </vt:lpstr>
      <vt:lpstr>Issues</vt:lpstr>
      <vt:lpstr>Issues</vt:lpstr>
      <vt:lpstr>Bootstrapping</vt:lpstr>
      <vt:lpstr>Example: Bootstrapping</vt:lpstr>
      <vt:lpstr>Bootstrap Properties</vt:lpstr>
      <vt:lpstr>Permutation/Bootstrap Note</vt:lpstr>
      <vt:lpstr>Conclusions</vt:lpstr>
      <vt:lpstr>What did we learn?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Testing &amp; Permutations</dc:title>
  <dc:creator>Vanderlinden, Lauren</dc:creator>
  <cp:lastModifiedBy>Vanderlinden, Lauren</cp:lastModifiedBy>
  <cp:revision>36</cp:revision>
  <dcterms:created xsi:type="dcterms:W3CDTF">2024-12-03T22:27:47Z</dcterms:created>
  <dcterms:modified xsi:type="dcterms:W3CDTF">2024-12-09T02:40:32Z</dcterms:modified>
</cp:coreProperties>
</file>